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5" r:id="rId3"/>
    <p:sldId id="267" r:id="rId4"/>
    <p:sldId id="264" r:id="rId5"/>
    <p:sldId id="329" r:id="rId6"/>
    <p:sldId id="328" r:id="rId7"/>
    <p:sldId id="268" r:id="rId8"/>
    <p:sldId id="274" r:id="rId9"/>
    <p:sldId id="270" r:id="rId10"/>
    <p:sldId id="269" r:id="rId11"/>
    <p:sldId id="327" r:id="rId12"/>
    <p:sldId id="271" r:id="rId13"/>
    <p:sldId id="272" r:id="rId14"/>
    <p:sldId id="296" r:id="rId15"/>
    <p:sldId id="273" r:id="rId16"/>
    <p:sldId id="276" r:id="rId17"/>
    <p:sldId id="278" r:id="rId18"/>
    <p:sldId id="279" r:id="rId19"/>
    <p:sldId id="277" r:id="rId20"/>
    <p:sldId id="280" r:id="rId21"/>
    <p:sldId id="281" r:id="rId22"/>
    <p:sldId id="298" r:id="rId23"/>
    <p:sldId id="295" r:id="rId24"/>
    <p:sldId id="299" r:id="rId25"/>
    <p:sldId id="282" r:id="rId26"/>
    <p:sldId id="300" r:id="rId27"/>
    <p:sldId id="301" r:id="rId28"/>
    <p:sldId id="302" r:id="rId29"/>
    <p:sldId id="303" r:id="rId30"/>
    <p:sldId id="306" r:id="rId31"/>
    <p:sldId id="308" r:id="rId32"/>
    <p:sldId id="307" r:id="rId33"/>
    <p:sldId id="304" r:id="rId34"/>
    <p:sldId id="309" r:id="rId35"/>
    <p:sldId id="331" r:id="rId36"/>
    <p:sldId id="330" r:id="rId37"/>
    <p:sldId id="305" r:id="rId38"/>
    <p:sldId id="332" r:id="rId39"/>
    <p:sldId id="310" r:id="rId40"/>
    <p:sldId id="311" r:id="rId41"/>
    <p:sldId id="312" r:id="rId42"/>
    <p:sldId id="313" r:id="rId43"/>
    <p:sldId id="323" r:id="rId44"/>
    <p:sldId id="335" r:id="rId45"/>
    <p:sldId id="320" r:id="rId46"/>
    <p:sldId id="317" r:id="rId47"/>
    <p:sldId id="322" r:id="rId48"/>
    <p:sldId id="324" r:id="rId49"/>
    <p:sldId id="325" r:id="rId50"/>
    <p:sldId id="326" r:id="rId51"/>
    <p:sldId id="333"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11" dt="2021-09-20T20:50:08.0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6" autoAdjust="0"/>
    <p:restoredTop sz="83638" autoAdjust="0"/>
  </p:normalViewPr>
  <p:slideViewPr>
    <p:cSldViewPr snapToGrid="0">
      <p:cViewPr varScale="1">
        <p:scale>
          <a:sx n="95" d="100"/>
          <a:sy n="95" d="100"/>
        </p:scale>
        <p:origin x="13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1-09-21T21:06:14.419" v="574" actId="6549"/>
      <pc:docMkLst>
        <pc:docMk/>
      </pc:docMkLst>
      <pc:sldChg chg="modNotesTx">
        <pc:chgData name="Weifeng Xu" userId="e7aed605-a3dd-4d5a-a692-a87037af107b" providerId="ADAL" clId="{23D80017-B06C-4CAA-839F-927EEB5EF2EE}" dt="2021-09-21T21:06:14.419" v="574" actId="6549"/>
        <pc:sldMkLst>
          <pc:docMk/>
          <pc:sldMk cId="878550910" sldId="265"/>
        </pc:sldMkLst>
      </pc:sldChg>
      <pc:sldChg chg="addSp modSp mod modNotesTx">
        <pc:chgData name="Weifeng Xu" userId="e7aed605-a3dd-4d5a-a692-a87037af107b" providerId="ADAL" clId="{23D80017-B06C-4CAA-839F-927EEB5EF2EE}" dt="2021-09-15T14:32:38.135" v="41" actId="1076"/>
        <pc:sldMkLst>
          <pc:docMk/>
          <pc:sldMk cId="244327251" sldId="272"/>
        </pc:sldMkLst>
        <pc:spChg chg="add mod">
          <ac:chgData name="Weifeng Xu" userId="e7aed605-a3dd-4d5a-a692-a87037af107b" providerId="ADAL" clId="{23D80017-B06C-4CAA-839F-927EEB5EF2EE}" dt="2021-09-15T14:32:38.135" v="41" actId="1076"/>
          <ac:spMkLst>
            <pc:docMk/>
            <pc:sldMk cId="244327251" sldId="272"/>
            <ac:spMk id="5" creationId="{401B1C63-089E-4B63-8278-CE2359D945C9}"/>
          </ac:spMkLst>
        </pc:spChg>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1-09-20T13:58:24.521" v="90" actId="13822"/>
        <pc:sldMkLst>
          <pc:docMk/>
          <pc:sldMk cId="3838184164" sldId="298"/>
        </pc:sldMkLst>
        <pc:spChg chg="add mod">
          <ac:chgData name="Weifeng Xu" userId="e7aed605-a3dd-4d5a-a692-a87037af107b" providerId="ADAL" clId="{23D80017-B06C-4CAA-839F-927EEB5EF2EE}" dt="2021-09-20T13:58:11.352" v="87" actId="20577"/>
          <ac:spMkLst>
            <pc:docMk/>
            <pc:sldMk cId="3838184164" sldId="298"/>
            <ac:spMk id="2" creationId="{DC6E7F5E-54A7-4A01-841D-631E59D765A0}"/>
          </ac:spMkLst>
        </pc:spChg>
        <pc:cxnChg chg="add mod">
          <ac:chgData name="Weifeng Xu" userId="e7aed605-a3dd-4d5a-a692-a87037af107b" providerId="ADAL" clId="{23D80017-B06C-4CAA-839F-927EEB5EF2EE}" dt="2021-09-20T13:58:16.697" v="88" actId="13822"/>
          <ac:cxnSpMkLst>
            <pc:docMk/>
            <pc:sldMk cId="3838184164" sldId="298"/>
            <ac:cxnSpMk id="7" creationId="{C80283F4-A7AD-40CF-8CC1-A501490DD07F}"/>
          </ac:cxnSpMkLst>
        </pc:cxnChg>
        <pc:cxnChg chg="add mod">
          <ac:chgData name="Weifeng Xu" userId="e7aed605-a3dd-4d5a-a692-a87037af107b" providerId="ADAL" clId="{23D80017-B06C-4CAA-839F-927EEB5EF2EE}" dt="2021-09-20T13:58:24.521" v="90" actId="13822"/>
          <ac:cxnSpMkLst>
            <pc:docMk/>
            <pc:sldMk cId="3838184164" sldId="298"/>
            <ac:cxnSpMk id="9" creationId="{A11530C9-6380-4ABA-BFEC-EF9A747A7CD3}"/>
          </ac:cxnSpMkLst>
        </pc:cxnChg>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1-09-20T14:16:52.434" v="205" actId="108"/>
        <pc:sldMkLst>
          <pc:docMk/>
          <pc:sldMk cId="3328989461" sldId="309"/>
        </pc:sldMkLst>
        <pc:spChg chg="mod">
          <ac:chgData name="Weifeng Xu" userId="e7aed605-a3dd-4d5a-a692-a87037af107b" providerId="ADAL" clId="{23D80017-B06C-4CAA-839F-927EEB5EF2EE}" dt="2021-09-20T14:16:52.434" v="205" actId="108"/>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1-09-20T14:30:49.162" v="493" actId="20577"/>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1-09-20T14:30:49.162" v="493" actId="20577"/>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modSp mod">
        <pc:chgData name="Weifeng Xu" userId="e7aed605-a3dd-4d5a-a692-a87037af107b" providerId="ADAL" clId="{23D80017-B06C-4CAA-839F-927EEB5EF2EE}" dt="2021-09-20T14:15:58.418" v="183" actId="21"/>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a:t>
            </a:r>
            <a:r>
              <a:rPr lang="en-US"/>
              <a:t>winver</a:t>
            </a:r>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4503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2</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20693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52</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372307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63201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 words: Windows Registry</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What is Win version?</a:t>
            </a:r>
          </a:p>
        </p:txBody>
      </p:sp>
      <p:pic>
        <p:nvPicPr>
          <p:cNvPr id="3" name="Picture 2"/>
          <p:cNvPicPr>
            <a:picLocks noChangeAspect="1"/>
          </p:cNvPicPr>
          <p:nvPr/>
        </p:nvPicPr>
        <p:blipFill>
          <a:blip r:embed="rId3"/>
          <a:stretch>
            <a:fillRect/>
          </a:stretch>
        </p:blipFill>
        <p:spPr>
          <a:xfrm>
            <a:off x="838200" y="1690688"/>
            <a:ext cx="8376138" cy="3665083"/>
          </a:xfrm>
          <a:prstGeom prst="rect">
            <a:avLst/>
          </a:prstGeom>
        </p:spPr>
      </p:pic>
    </p:spTree>
    <p:extLst>
      <p:ext uri="{BB962C8B-B14F-4D97-AF65-F5344CB8AC3E}">
        <p14:creationId xmlns:p14="http://schemas.microsoft.com/office/powerpoint/2010/main" val="424521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2.2</a:t>
            </a:r>
            <a:r>
              <a:rPr lang="en-US" dirty="0"/>
              <a:t> How to list all deleted </a:t>
            </a:r>
            <a:r>
              <a:rPr lang="en-US" i="1" dirty="0">
                <a:solidFill>
                  <a:srgbClr val="007DB5"/>
                </a:solidFill>
              </a:rPr>
              <a:t>.</a:t>
            </a:r>
            <a:r>
              <a:rPr lang="en-US" i="1" dirty="0" err="1">
                <a:solidFill>
                  <a:srgbClr val="007DB5"/>
                </a:solidFill>
              </a:rPr>
              <a:t>docx</a:t>
            </a:r>
            <a:r>
              <a:rPr lang="en-US" i="1" dirty="0">
                <a:solidFill>
                  <a:srgbClr val="007DB5"/>
                </a:solidFill>
              </a:rPr>
              <a:t>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5" name="TextBox 4">
            <a:extLst>
              <a:ext uri="{FF2B5EF4-FFF2-40B4-BE49-F238E27FC236}">
                <a16:creationId xmlns:a16="http://schemas.microsoft.com/office/drawing/2014/main" id="{401B1C63-089E-4B63-8278-CE2359D945C9}"/>
              </a:ext>
            </a:extLst>
          </p:cNvPr>
          <p:cNvSpPr txBox="1"/>
          <p:nvPr/>
        </p:nvSpPr>
        <p:spPr>
          <a:xfrm>
            <a:off x="9665434" y="1678828"/>
            <a:ext cx="971100" cy="369332"/>
          </a:xfrm>
          <a:prstGeom prst="rect">
            <a:avLst/>
          </a:prstGeom>
          <a:noFill/>
        </p:spPr>
        <p:txBody>
          <a:bodyPr wrap="none" rtlCol="0">
            <a:spAutoFit/>
          </a:bodyPr>
          <a:lstStyle/>
          <a:p>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involve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2"/>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3"/>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1163782" y="3075709"/>
            <a:ext cx="1904370" cy="646331"/>
          </a:xfrm>
          <a:prstGeom prst="rect">
            <a:avLst/>
          </a:prstGeom>
          <a:noFill/>
        </p:spPr>
        <p:txBody>
          <a:bodyPr wrap="square" rtlCol="0">
            <a:spAutoFit/>
          </a:bodyPr>
          <a:lstStyle/>
          <a:p>
            <a:r>
              <a:rPr lang="en-GB" dirty="0"/>
              <a:t>login attempt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stCxn id="2" idx="3"/>
          </p:cNvCxnSpPr>
          <p:nvPr/>
        </p:nvCxnSpPr>
        <p:spPr>
          <a:xfrm flipV="1">
            <a:off x="3068152" y="3053038"/>
            <a:ext cx="1220077" cy="3458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stCxn id="2" idx="3"/>
          </p:cNvCxnSpPr>
          <p:nvPr/>
        </p:nvCxnSpPr>
        <p:spPr>
          <a:xfrm>
            <a:off x="3068152" y="3398875"/>
            <a:ext cx="1118440" cy="301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NTLM of these account?</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Tree>
    <p:extLst>
      <p:ext uri="{BB962C8B-B14F-4D97-AF65-F5344CB8AC3E}">
        <p14:creationId xmlns:p14="http://schemas.microsoft.com/office/powerpoint/2010/main" val="258141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Tree>
    <p:extLst>
      <p:ext uri="{BB962C8B-B14F-4D97-AF65-F5344CB8AC3E}">
        <p14:creationId xmlns:p14="http://schemas.microsoft.com/office/powerpoint/2010/main" val="250239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execution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dirty="0"/>
              <a:t>: Application Compatibility Cache</a:t>
            </a:r>
          </a:p>
          <a:p>
            <a:r>
              <a:rPr lang="en-US" i="1" dirty="0" err="1">
                <a:solidFill>
                  <a:srgbClr val="007DB5"/>
                </a:solidFill>
              </a:rPr>
              <a:t>RecentFileCache</a:t>
            </a:r>
            <a:r>
              <a:rPr lang="en-US" i="1" dirty="0">
                <a:solidFill>
                  <a:srgbClr val="007DB5"/>
                </a:solidFill>
              </a:rPr>
              <a:t>/</a:t>
            </a:r>
            <a:r>
              <a:rPr lang="en-US" i="1" dirty="0" err="1">
                <a:solidFill>
                  <a:srgbClr val="007DB5"/>
                </a:solidFill>
              </a:rPr>
              <a:t>Amcache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p:txBody>
          <a:bodyPr>
            <a:normAutofit fontScale="92500" lnSpcReduction="10000"/>
          </a:bodyPr>
          <a:lstStyle/>
          <a:p>
            <a:r>
              <a:rPr lang="en-US" dirty="0"/>
              <a:t>Created to identify application compatibility issues</a:t>
            </a:r>
          </a:p>
          <a:p>
            <a:pPr lvl="1"/>
            <a:r>
              <a:rPr lang="en-US" dirty="0"/>
              <a:t>It is used for quick search to decide whether modules need shimming (make them fit) for compatibility or not</a:t>
            </a:r>
          </a:p>
          <a:p>
            <a:pPr lvl="1"/>
            <a:r>
              <a:rPr lang="en-US" dirty="0"/>
              <a:t>Known as </a:t>
            </a:r>
            <a:r>
              <a:rPr lang="en-US" i="1" dirty="0" err="1">
                <a:solidFill>
                  <a:srgbClr val="007DB5"/>
                </a:solidFill>
              </a:rPr>
              <a:t>AppCompatCache</a:t>
            </a:r>
            <a:endParaRPr lang="en-US" i="1" dirty="0">
              <a:solidFill>
                <a:srgbClr val="007DB5"/>
              </a:solidFill>
            </a:endParaRPr>
          </a:p>
          <a:p>
            <a:pPr lvl="1"/>
            <a:r>
              <a:rPr lang="en-US" dirty="0"/>
              <a:t>Created by Microsoft</a:t>
            </a: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p:nvPr/>
        </p:nvCxnSpPr>
        <p:spPr>
          <a:xfrm flipV="1">
            <a:off x="6467040" y="1447800"/>
            <a:ext cx="1238685" cy="1495425"/>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11.1</a:t>
            </a:r>
            <a:r>
              <a:rPr lang="en-US" dirty="0"/>
              <a:t> </a:t>
            </a:r>
            <a:r>
              <a:rPr lang="en-US" i="1" dirty="0" err="1">
                <a:solidFill>
                  <a:srgbClr val="007DB5"/>
                </a:solidFill>
              </a:rPr>
              <a:t>Shimcache</a:t>
            </a:r>
            <a:r>
              <a:rPr lang="en-US" i="1" dirty="0">
                <a:solidFill>
                  <a:srgbClr val="007DB5"/>
                </a:solidFill>
              </a:rPr>
              <a:t> </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3955500"/>
          </a:xfrm>
        </p:spPr>
        <p:txBody>
          <a:bodyPr>
            <a:normAutofit lnSpcReduction="10000"/>
          </a:bodyPr>
          <a:lstStyle/>
          <a:p>
            <a:r>
              <a:rPr lang="en-US" i="1" dirty="0" err="1">
                <a:solidFill>
                  <a:srgbClr val="007DB5"/>
                </a:solidFill>
              </a:rPr>
              <a:t>RecentFileCache.bcf</a:t>
            </a:r>
            <a:r>
              <a:rPr lang="en-US" i="1" dirty="0">
                <a:solidFill>
                  <a:srgbClr val="007DB5"/>
                </a:solidFill>
              </a:rPr>
              <a:t>  </a:t>
            </a:r>
            <a:r>
              <a:rPr lang="en-US" dirty="0"/>
              <a:t>vs. </a:t>
            </a:r>
            <a:r>
              <a:rPr lang="en-US" i="1" dirty="0" err="1">
                <a:solidFill>
                  <a:srgbClr val="007DB5"/>
                </a:solidFill>
              </a:rPr>
              <a:t>ShimCache</a:t>
            </a:r>
            <a:r>
              <a:rPr lang="en-US" i="1" dirty="0">
                <a:solidFill>
                  <a:srgbClr val="007DB5"/>
                </a:solidFill>
              </a:rPr>
              <a:t> </a:t>
            </a:r>
            <a:r>
              <a:rPr lang="en-US" dirty="0"/>
              <a:t>(Time difference)</a:t>
            </a:r>
          </a:p>
          <a:p>
            <a:pPr lvl="1"/>
            <a:r>
              <a:rPr lang="en-US" dirty="0"/>
              <a:t>Both</a:t>
            </a:r>
            <a:r>
              <a:rPr lang="en-US" i="1" dirty="0">
                <a:solidFill>
                  <a:srgbClr val="007DB5"/>
                </a:solidFill>
              </a:rPr>
              <a:t> </a:t>
            </a:r>
            <a:r>
              <a:rPr lang="en-US" dirty="0"/>
              <a:t>contain references to executed programs </a:t>
            </a:r>
            <a:endParaRPr lang="en-US" i="1" dirty="0">
              <a:solidFill>
                <a:srgbClr val="007DB5"/>
              </a:solidFill>
            </a:endParaRPr>
          </a:p>
          <a:p>
            <a:pPr lvl="1"/>
            <a:r>
              <a:rPr lang="en-US" i="1" dirty="0" err="1">
                <a:solidFill>
                  <a:srgbClr val="007DB5"/>
                </a:solidFill>
              </a:rPr>
              <a:t>RecentFileCache.bcf</a:t>
            </a:r>
            <a:r>
              <a:rPr lang="en-US" dirty="0"/>
              <a:t> =&gt;  </a:t>
            </a:r>
            <a:r>
              <a:rPr lang="en-US" dirty="0">
                <a:solidFill>
                  <a:srgbClr val="FF0000"/>
                </a:solidFill>
              </a:rPr>
              <a:t>recently</a:t>
            </a:r>
            <a:r>
              <a:rPr lang="en-US" dirty="0"/>
              <a:t> </a:t>
            </a:r>
            <a:r>
              <a:rPr lang="en-US" dirty="0">
                <a:solidFill>
                  <a:srgbClr val="FF0000"/>
                </a:solidFill>
              </a:rPr>
              <a:t>executed (copied</a:t>
            </a:r>
            <a:r>
              <a:rPr lang="en-US" dirty="0"/>
              <a:t> or </a:t>
            </a:r>
            <a:r>
              <a:rPr lang="en-US" dirty="0">
                <a:solidFill>
                  <a:srgbClr val="FF0000"/>
                </a:solidFill>
              </a:rPr>
              <a:t>downloaded</a:t>
            </a:r>
            <a:r>
              <a:rPr lang="en-US" dirty="0"/>
              <a:t> </a:t>
            </a:r>
            <a:r>
              <a:rPr lang="en-US" dirty="0">
                <a:solidFill>
                  <a:srgbClr val="FF0000"/>
                </a:solidFill>
              </a:rPr>
              <a:t>)</a:t>
            </a:r>
            <a:r>
              <a:rPr lang="en-US" dirty="0"/>
              <a:t>. </a:t>
            </a:r>
          </a:p>
          <a:p>
            <a:pPr lvl="1"/>
            <a:r>
              <a:rPr lang="en-US" i="1" dirty="0" err="1">
                <a:solidFill>
                  <a:srgbClr val="007DB5"/>
                </a:solidFill>
              </a:rPr>
              <a:t>ShimCache</a:t>
            </a:r>
            <a:r>
              <a:rPr lang="en-US" dirty="0"/>
              <a:t> contains =&gt; over an </a:t>
            </a:r>
            <a:r>
              <a:rPr lang="en-US" dirty="0">
                <a:solidFill>
                  <a:srgbClr val="FF0000"/>
                </a:solidFill>
              </a:rPr>
              <a:t>extended period of time</a:t>
            </a:r>
            <a:r>
              <a:rPr lang="en-US" dirty="0"/>
              <a:t>. </a:t>
            </a:r>
          </a:p>
          <a:p>
            <a:r>
              <a:rPr lang="en-US" i="1" dirty="0" err="1">
                <a:solidFill>
                  <a:srgbClr val="007DB5"/>
                </a:solidFill>
              </a:rPr>
              <a:t>RecentFileCache.bcf</a:t>
            </a:r>
            <a:r>
              <a:rPr lang="en-US" i="1" dirty="0">
                <a:solidFill>
                  <a:srgbClr val="007DB5"/>
                </a:solidFill>
              </a:rPr>
              <a:t> </a:t>
            </a:r>
          </a:p>
          <a:p>
            <a:pPr lvl="1"/>
            <a:r>
              <a:rPr lang="en-US" dirty="0"/>
              <a:t>Implemented since Windows </a:t>
            </a:r>
            <a:r>
              <a:rPr lang="en-US" dirty="0">
                <a:solidFill>
                  <a:srgbClr val="FF0000"/>
                </a:solidFill>
              </a:rPr>
              <a:t>7</a:t>
            </a:r>
          </a:p>
          <a:p>
            <a:pPr lvl="1"/>
            <a:r>
              <a:rPr lang="en-US" dirty="0"/>
              <a:t>a temporary storage location </a:t>
            </a:r>
          </a:p>
          <a:p>
            <a:r>
              <a:rPr lang="en-US" i="1" dirty="0" err="1">
                <a:solidFill>
                  <a:srgbClr val="007DB5"/>
                </a:solidFill>
              </a:rPr>
              <a:t>RecentFileCache</a:t>
            </a:r>
            <a:r>
              <a:rPr lang="en-US" i="1" dirty="0">
                <a:solidFill>
                  <a:srgbClr val="007DB5"/>
                </a:solidFill>
              </a:rPr>
              <a:t> </a:t>
            </a:r>
            <a:r>
              <a:rPr lang="en-US" dirty="0"/>
              <a:t>and</a:t>
            </a:r>
            <a:r>
              <a:rPr lang="en-US" i="1" dirty="0">
                <a:solidFill>
                  <a:srgbClr val="007DB5"/>
                </a:solidFill>
              </a:rPr>
              <a:t> forensics</a:t>
            </a:r>
            <a:endParaRPr lang="en-GB" dirty="0"/>
          </a:p>
          <a:p>
            <a:pPr lvl="1"/>
            <a:r>
              <a:rPr lang="en-GB" dirty="0"/>
              <a:t>an important artifact to record the traces of anti-forensic programs, portable programs, and external storage devices.</a:t>
            </a:r>
          </a:p>
          <a:p>
            <a:pPr lvl="1"/>
            <a:endParaRPr lang="en-US" dirty="0"/>
          </a:p>
        </p:txBody>
      </p:sp>
    </p:spTree>
    <p:extLst>
      <p:ext uri="{BB962C8B-B14F-4D97-AF65-F5344CB8AC3E}">
        <p14:creationId xmlns:p14="http://schemas.microsoft.com/office/powerpoint/2010/main" val="332898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7749988"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endParaRPr lang="en-US" i="1" dirty="0">
              <a:solidFill>
                <a:srgbClr val="007DB5"/>
              </a:solidFill>
            </a:endParaRP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endParaRPr lang="en-US" i="1" dirty="0">
              <a:solidFill>
                <a:srgbClr val="007DB5"/>
              </a:solidFill>
            </a:endParaRPr>
          </a:p>
        </p:txBody>
      </p:sp>
      <p:sp>
        <p:nvSpPr>
          <p:cNvPr id="5" name="Content Placeholder 4"/>
          <p:cNvSpPr>
            <a:spLocks noGrp="1"/>
          </p:cNvSpPr>
          <p:nvPr>
            <p:ph idx="1"/>
          </p:nvPr>
        </p:nvSpPr>
        <p:spPr>
          <a:xfrm>
            <a:off x="838200" y="1825624"/>
            <a:ext cx="10515600" cy="2699241"/>
          </a:xfrm>
        </p:spPr>
        <p:txBody>
          <a:bodyPr>
            <a:normAutofit/>
          </a:bodyPr>
          <a:lstStyle/>
          <a:p>
            <a:r>
              <a:rPr lang="en-US" dirty="0"/>
              <a:t>Stores metadata related to PE execution and program installation</a:t>
            </a:r>
          </a:p>
          <a:p>
            <a:pPr lvl="1"/>
            <a:r>
              <a:rPr lang="en-US" dirty="0"/>
              <a:t>on Windows 8 and Server 2008 R2 and above.</a:t>
            </a:r>
          </a:p>
          <a:p>
            <a:r>
              <a:rPr lang="en-US" dirty="0"/>
              <a:t>Location: </a:t>
            </a:r>
          </a:p>
          <a:p>
            <a:pPr lvl="1"/>
            <a:r>
              <a:rPr lang="en-US" i="1" dirty="0">
                <a:solidFill>
                  <a:srgbClr val="007DB5"/>
                </a:solidFill>
              </a:rPr>
              <a:t>C:\Windows\AppCompat\Programs\Amcache.hve</a:t>
            </a:r>
          </a:p>
        </p:txBody>
      </p:sp>
      <p:sp>
        <p:nvSpPr>
          <p:cNvPr id="7" name="TextBox 6"/>
          <p:cNvSpPr txBox="1"/>
          <p:nvPr/>
        </p:nvSpPr>
        <p:spPr>
          <a:xfrm>
            <a:off x="1092395" y="4801410"/>
            <a:ext cx="6804910" cy="923330"/>
          </a:xfrm>
          <a:prstGeom prst="rect">
            <a:avLst/>
          </a:prstGeom>
          <a:solidFill>
            <a:schemeClr val="accent4">
              <a:lumMod val="20000"/>
              <a:lumOff val="80000"/>
            </a:schemeClr>
          </a:solidFill>
        </p:spPr>
        <p:txBody>
          <a:bodyPr wrap="square" rtlCol="0">
            <a:spAutoFit/>
          </a:bodyPr>
          <a:lstStyle/>
          <a:p>
            <a:r>
              <a:rPr lang="en-US" dirty="0"/>
              <a:t>Because we can’t find </a:t>
            </a:r>
            <a:r>
              <a:rPr lang="en-US" i="1" dirty="0" err="1">
                <a:solidFill>
                  <a:srgbClr val="007DB5"/>
                </a:solidFill>
              </a:rPr>
              <a:t>amcache.hve</a:t>
            </a:r>
            <a:r>
              <a:rPr lang="en-US" i="1" dirty="0">
                <a:solidFill>
                  <a:srgbClr val="007DB5"/>
                </a:solidFill>
              </a:rPr>
              <a:t> </a:t>
            </a:r>
            <a:r>
              <a:rPr lang="en-US" dirty="0"/>
              <a:t>in .DD, if so we can use the following command</a:t>
            </a:r>
          </a:p>
          <a:p>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a:t>
            </a:r>
          </a:p>
        </p:txBody>
      </p:sp>
    </p:spTree>
    <p:extLst>
      <p:ext uri="{BB962C8B-B14F-4D97-AF65-F5344CB8AC3E}">
        <p14:creationId xmlns:p14="http://schemas.microsoft.com/office/powerpoint/2010/main" val="185338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4366846" cy="4348529"/>
          </a:xfrm>
        </p:spPr>
        <p:txBody>
          <a:bodyPr/>
          <a:lstStyle/>
          <a:p>
            <a:r>
              <a:rPr lang="en-US" dirty="0"/>
              <a:t>What is partition/volume?</a:t>
            </a:r>
          </a:p>
          <a:p>
            <a:pPr lvl="1"/>
            <a:r>
              <a:rPr lang="en-US" dirty="0"/>
              <a:t>Boot partition</a:t>
            </a:r>
          </a:p>
          <a:p>
            <a:pPr lvl="2"/>
            <a:r>
              <a:rPr lang="en-US" dirty="0"/>
              <a:t>OS </a:t>
            </a:r>
            <a:r>
              <a:rPr lang="en-US" dirty="0" err="1"/>
              <a:t>foder</a:t>
            </a:r>
            <a:r>
              <a:rPr lang="en-US" dirty="0"/>
              <a:t>: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US" dirty="0"/>
              <a:t>Contains the boot loader/bootstrap/MBR/GPT for booting OS</a:t>
            </a:r>
          </a:p>
          <a:p>
            <a:r>
              <a:rPr lang="en-US" dirty="0"/>
              <a:t>Partitions shown on a physical disk</a:t>
            </a:r>
          </a:p>
        </p:txBody>
      </p:sp>
      <p:pic>
        <p:nvPicPr>
          <p:cNvPr id="6" name="Picture 5"/>
          <p:cNvPicPr>
            <a:picLocks noChangeAspect="1"/>
          </p:cNvPicPr>
          <p:nvPr/>
        </p:nvPicPr>
        <p:blipFill>
          <a:blip r:embed="rId3"/>
          <a:stretch>
            <a:fillRect/>
          </a:stretch>
        </p:blipFill>
        <p:spPr>
          <a:xfrm>
            <a:off x="5519901" y="4112273"/>
            <a:ext cx="3435962" cy="2745727"/>
          </a:xfrm>
          <a:prstGeom prst="rect">
            <a:avLst/>
          </a:prstGeom>
        </p:spPr>
      </p:pic>
      <p:pic>
        <p:nvPicPr>
          <p:cNvPr id="12" name="Picture 11"/>
          <p:cNvPicPr>
            <a:picLocks noChangeAspect="1"/>
          </p:cNvPicPr>
          <p:nvPr/>
        </p:nvPicPr>
        <p:blipFill>
          <a:blip r:embed="rId4"/>
          <a:stretch>
            <a:fillRect/>
          </a:stretch>
        </p:blipFill>
        <p:spPr>
          <a:xfrm>
            <a:off x="5519901" y="1848176"/>
            <a:ext cx="4662042" cy="2151712"/>
          </a:xfrm>
          <a:prstGeom prst="rect">
            <a:avLst/>
          </a:prstGeom>
        </p:spPr>
      </p:pic>
      <p:cxnSp>
        <p:nvCxnSpPr>
          <p:cNvPr id="14" name="Straight Arrow Connector 13"/>
          <p:cNvCxnSpPr/>
          <p:nvPr/>
        </p:nvCxnSpPr>
        <p:spPr>
          <a:xfrm>
            <a:off x="3868616" y="3197672"/>
            <a:ext cx="2031999" cy="1776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3790462" y="2405064"/>
            <a:ext cx="3630613" cy="86488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080000" y="3849385"/>
            <a:ext cx="2571262" cy="262888"/>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i="1" dirty="0"/>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4649331" y="4456350"/>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2380908"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bootstrap</a:t>
            </a:r>
          </a:p>
        </p:txBody>
      </p:sp>
      <p:sp>
        <p:nvSpPr>
          <p:cNvPr id="11" name="Rectangle 10"/>
          <p:cNvSpPr/>
          <p:nvPr/>
        </p:nvSpPr>
        <p:spPr>
          <a:xfrm>
            <a:off x="4452476" y="3797101"/>
            <a:ext cx="4572000" cy="276999"/>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spTree>
    <p:extLst>
      <p:ext uri="{BB962C8B-B14F-4D97-AF65-F5344CB8AC3E}">
        <p14:creationId xmlns:p14="http://schemas.microsoft.com/office/powerpoint/2010/main" val="643880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5513817" cy="369332"/>
          </a:xfrm>
          <a:prstGeom prst="rect">
            <a:avLst/>
          </a:prstGeom>
          <a:solidFill>
            <a:srgbClr val="FFC000"/>
          </a:solidFill>
        </p:spPr>
        <p:txBody>
          <a:bodyPr wrap="none" rtlCol="0">
            <a:spAutoFit/>
          </a:bodyPr>
          <a:lstStyle/>
          <a:p>
            <a:r>
              <a:rPr lang="en-US" dirty="0"/>
              <a:t>List the first partition details using file system stat (</a:t>
            </a:r>
            <a:r>
              <a:rPr lang="en-US" b="1" dirty="0" err="1"/>
              <a:t>fsstat</a:t>
            </a:r>
            <a:r>
              <a:rPr lang="en-US" dirty="0"/>
              <a:t>)</a:t>
            </a:r>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18914</TotalTime>
  <Words>2997</Words>
  <Application>Microsoft Office PowerPoint</Application>
  <PresentationFormat>Widescreen</PresentationFormat>
  <Paragraphs>297</Paragraphs>
  <Slides>52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Open Sans</vt:lpstr>
      <vt:lpstr>Roboto</vt:lpstr>
      <vt:lpstr>Times New Roman</vt:lpstr>
      <vt:lpstr>Verdana</vt:lpstr>
      <vt:lpstr>Office Theme</vt:lpstr>
      <vt:lpstr>Investigate Data Leakage Case </vt:lpstr>
      <vt:lpstr>1. What are the hash values (MD5 &amp; SHA-1) of the image? (Linux)</vt:lpstr>
      <vt:lpstr>PowerPoint Presentation</vt:lpstr>
      <vt:lpstr>2. How to identify the partition information of PC image? (Method 1 -fdisk)</vt:lpstr>
      <vt:lpstr>PowerPoint Presentation</vt:lpstr>
      <vt:lpstr>How to Identify the partition information of PC image? (Method 2 -mmls)</vt:lpstr>
      <vt:lpstr>PowerPoint Presentation</vt:lpstr>
      <vt:lpstr>How to Identify the partition information of PC image? (Method 3 -parted)</vt:lpstr>
      <vt:lpstr>PowerPoint Presentation</vt:lpstr>
      <vt:lpstr>PowerPoint Presentation</vt:lpstr>
      <vt:lpstr>2.1 What is Win version?</vt:lpstr>
      <vt:lpstr>2.2 How to show files (directories) in 2nd partition?</vt:lpstr>
      <vt:lpstr>2.2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6. How many accounts does the system have? (except Administrator, Guest, systemprofile, LocalService, NetworkService)</vt:lpstr>
      <vt:lpstr>PowerPoint Presentation</vt:lpstr>
      <vt:lpstr>6.1 What are NTLM of these account?</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Shimcache </vt:lpstr>
      <vt:lpstr>11.1 Shimcache </vt:lpstr>
      <vt:lpstr>PowerPoint Presentation</vt:lpstr>
      <vt:lpstr>11.2 RecentFileCache.bcf</vt:lpstr>
      <vt:lpstr>PowerPoint Presentation</vt:lpstr>
      <vt:lpstr>Amcache replaces  RecentFileCache.bcf</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Summary of 11.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2021-09-21T21:06:15Z</dcterms:modified>
</cp:coreProperties>
</file>